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Shape 1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8839200" y="9260681"/>
            <a:ext cx="4267200" cy="547688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"/>
          <p:cNvSpPr/>
          <p:nvPr/>
        </p:nvSpPr>
        <p:spPr>
          <a:xfrm>
            <a:off x="0" y="0"/>
            <a:ext cx="228600" cy="10287000"/>
          </a:xfrm>
          <a:prstGeom prst="rect">
            <a:avLst/>
          </a:prstGeom>
          <a:solidFill>
            <a:srgbClr val="588157"/>
          </a:solid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02" name="Hike Planner Bot (1).mp4" descr="Hike Planner Bot (1)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57863" y="313797"/>
            <a:ext cx="17172274" cy="9659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0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0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78;p18" descr="Google Shape;178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oogle Shape;179;p18" descr="Google Shape;179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250" y="2541835"/>
            <a:ext cx="16573500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Google Shape;180;p18"/>
          <p:cNvSpPr txBox="1"/>
          <p:nvPr/>
        </p:nvSpPr>
        <p:spPr>
          <a:xfrm>
            <a:off x="442913" y="4879180"/>
            <a:ext cx="17402176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defRPr sz="9000">
                <a:solidFill>
                  <a:srgbClr val="F8FAFC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41" name="Google Shape;181;p18"/>
          <p:cNvSpPr txBox="1"/>
          <p:nvPr/>
        </p:nvSpPr>
        <p:spPr>
          <a:xfrm>
            <a:off x="857250" y="6959351"/>
            <a:ext cx="1657350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50000"/>
              </a:lnSpc>
              <a:defRPr sz="2400">
                <a:solidFill>
                  <a:srgbClr val="CBD5E1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Ready for the next adventure?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3"/>
          <p:cNvSpPr/>
          <p:nvPr/>
        </p:nvSpPr>
        <p:spPr>
          <a:xfrm>
            <a:off x="0" y="0"/>
            <a:ext cx="228600" cy="10287000"/>
          </a:xfrm>
          <a:prstGeom prst="rect">
            <a:avLst/>
          </a:prstGeom>
          <a:solidFill>
            <a:srgbClr val="588157"/>
          </a:solid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TextBox 4"/>
          <p:cNvSpPr txBox="1"/>
          <p:nvPr/>
        </p:nvSpPr>
        <p:spPr>
          <a:xfrm>
            <a:off x="761999" y="542925"/>
            <a:ext cx="8763384" cy="698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b="1" sz="5400">
                <a:solidFill>
                  <a:srgbClr val="344E4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Market Opportunity</a:t>
            </a:r>
          </a:p>
        </p:txBody>
      </p:sp>
      <p:sp>
        <p:nvSpPr>
          <p:cNvPr id="108" name="TextBox 8"/>
          <p:cNvSpPr txBox="1"/>
          <p:nvPr/>
        </p:nvSpPr>
        <p:spPr>
          <a:xfrm>
            <a:off x="761999" y="9477375"/>
            <a:ext cx="17099282" cy="253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z="1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Sources: Cognitive Market Research (Adventure Tourism 2024), Grand View Research (Hiking Gear 2024), Outdoor Foundation (Participation 2024)</a:t>
            </a:r>
          </a:p>
        </p:txBody>
      </p:sp>
      <p:grpSp>
        <p:nvGrpSpPr>
          <p:cNvPr id="115" name="Group 15"/>
          <p:cNvGrpSpPr/>
          <p:nvPr/>
        </p:nvGrpSpPr>
        <p:grpSpPr>
          <a:xfrm>
            <a:off x="5482856" y="1157649"/>
            <a:ext cx="7657568" cy="7717702"/>
            <a:chOff x="5481344" y="-2279381"/>
            <a:chExt cx="7657566" cy="7717700"/>
          </a:xfrm>
        </p:grpSpPr>
        <p:sp>
          <p:nvSpPr>
            <p:cNvPr id="109" name="Freeform 17"/>
            <p:cNvSpPr/>
            <p:nvPr/>
          </p:nvSpPr>
          <p:spPr>
            <a:xfrm>
              <a:off x="5481344" y="-2279382"/>
              <a:ext cx="7657568" cy="771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0" y="10800"/>
                  </a:moveTo>
                  <a:cubicBezTo>
                    <a:pt x="0" y="4836"/>
                    <a:pt x="4836" y="0"/>
                    <a:pt x="10800" y="0"/>
                  </a:cubicBezTo>
                  <a:lnTo>
                    <a:pt x="10800" y="93"/>
                  </a:lnTo>
                  <a:lnTo>
                    <a:pt x="10800" y="0"/>
                  </a:lnTo>
                  <a:cubicBezTo>
                    <a:pt x="16764" y="0"/>
                    <a:pt x="21600" y="4836"/>
                    <a:pt x="21600" y="10800"/>
                  </a:cubicBezTo>
                  <a:lnTo>
                    <a:pt x="21507" y="10800"/>
                  </a:lnTo>
                  <a:lnTo>
                    <a:pt x="21600" y="10800"/>
                  </a:lnTo>
                  <a:cubicBezTo>
                    <a:pt x="21600" y="16764"/>
                    <a:pt x="16764" y="21599"/>
                    <a:pt x="10800" y="21599"/>
                  </a:cubicBezTo>
                  <a:lnTo>
                    <a:pt x="10800" y="21507"/>
                  </a:lnTo>
                  <a:lnTo>
                    <a:pt x="10800" y="21599"/>
                  </a:lnTo>
                  <a:cubicBezTo>
                    <a:pt x="4836" y="21600"/>
                    <a:pt x="0" y="16764"/>
                    <a:pt x="0" y="10800"/>
                  </a:cubicBezTo>
                  <a:lnTo>
                    <a:pt x="93" y="10800"/>
                  </a:lnTo>
                  <a:lnTo>
                    <a:pt x="0" y="10800"/>
                  </a:lnTo>
                  <a:moveTo>
                    <a:pt x="186" y="10800"/>
                  </a:moveTo>
                  <a:cubicBezTo>
                    <a:pt x="186" y="10851"/>
                    <a:pt x="144" y="10892"/>
                    <a:pt x="93" y="10892"/>
                  </a:cubicBezTo>
                  <a:cubicBezTo>
                    <a:pt x="43" y="10892"/>
                    <a:pt x="0" y="10851"/>
                    <a:pt x="0" y="10800"/>
                  </a:cubicBezTo>
                  <a:cubicBezTo>
                    <a:pt x="0" y="10748"/>
                    <a:pt x="42" y="10707"/>
                    <a:pt x="93" y="10707"/>
                  </a:cubicBezTo>
                  <a:cubicBezTo>
                    <a:pt x="144" y="10707"/>
                    <a:pt x="185" y="10749"/>
                    <a:pt x="185" y="10800"/>
                  </a:cubicBezTo>
                  <a:cubicBezTo>
                    <a:pt x="185" y="16661"/>
                    <a:pt x="4937" y="21414"/>
                    <a:pt x="10800" y="21414"/>
                  </a:cubicBezTo>
                  <a:cubicBezTo>
                    <a:pt x="16661" y="21414"/>
                    <a:pt x="21414" y="16662"/>
                    <a:pt x="21414" y="10800"/>
                  </a:cubicBezTo>
                  <a:cubicBezTo>
                    <a:pt x="21414" y="4938"/>
                    <a:pt x="16662" y="185"/>
                    <a:pt x="10800" y="185"/>
                  </a:cubicBezTo>
                  <a:lnTo>
                    <a:pt x="10800" y="93"/>
                  </a:lnTo>
                  <a:lnTo>
                    <a:pt x="10800" y="186"/>
                  </a:lnTo>
                  <a:cubicBezTo>
                    <a:pt x="4938" y="186"/>
                    <a:pt x="186" y="4938"/>
                    <a:pt x="186" y="10800"/>
                  </a:cubicBezTo>
                  <a:close/>
                </a:path>
              </a:pathLst>
            </a:custGeom>
            <a:solidFill>
              <a:srgbClr val="172C5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0" name="TextBox 18"/>
            <p:cNvSpPr txBox="1"/>
            <p:nvPr/>
          </p:nvSpPr>
          <p:spPr>
            <a:xfrm>
              <a:off x="7444893" y="-1976588"/>
              <a:ext cx="3730470" cy="1658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2600"/>
                </a:lnSpc>
                <a:defRPr b="1" sz="5000">
                  <a:solidFill>
                    <a:srgbClr val="7C4517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t>TAM</a:t>
              </a:r>
            </a:p>
            <a:p>
              <a:pPr algn="ctr">
                <a:lnSpc>
                  <a:spcPts val="2600"/>
                </a:lnSpc>
                <a:defRPr b="1" sz="2200">
                  <a:solidFill>
                    <a:srgbClr val="7C4517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</a:p>
            <a:p>
              <a:pPr algn="ctr">
                <a:lnSpc>
                  <a:spcPts val="2600"/>
                </a:lnSpc>
                <a:defRPr b="1" sz="3000">
                  <a:solidFill>
                    <a:srgbClr val="7C4517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t>$40 bn</a:t>
              </a:r>
            </a:p>
          </p:txBody>
        </p:sp>
        <p:sp>
          <p:nvSpPr>
            <p:cNvPr id="111" name="Freeform 17"/>
            <p:cNvSpPr/>
            <p:nvPr/>
          </p:nvSpPr>
          <p:spPr>
            <a:xfrm>
              <a:off x="6785095" y="794593"/>
              <a:ext cx="5050066" cy="4621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0" y="10800"/>
                  </a:moveTo>
                  <a:cubicBezTo>
                    <a:pt x="0" y="4836"/>
                    <a:pt x="4836" y="0"/>
                    <a:pt x="10800" y="0"/>
                  </a:cubicBezTo>
                  <a:lnTo>
                    <a:pt x="10800" y="93"/>
                  </a:lnTo>
                  <a:lnTo>
                    <a:pt x="10800" y="0"/>
                  </a:lnTo>
                  <a:cubicBezTo>
                    <a:pt x="16764" y="0"/>
                    <a:pt x="21600" y="4836"/>
                    <a:pt x="21600" y="10800"/>
                  </a:cubicBezTo>
                  <a:lnTo>
                    <a:pt x="21507" y="10800"/>
                  </a:lnTo>
                  <a:lnTo>
                    <a:pt x="21600" y="10800"/>
                  </a:lnTo>
                  <a:cubicBezTo>
                    <a:pt x="21600" y="16764"/>
                    <a:pt x="16764" y="21599"/>
                    <a:pt x="10800" y="21599"/>
                  </a:cubicBezTo>
                  <a:lnTo>
                    <a:pt x="10800" y="21507"/>
                  </a:lnTo>
                  <a:lnTo>
                    <a:pt x="10800" y="21599"/>
                  </a:lnTo>
                  <a:cubicBezTo>
                    <a:pt x="4836" y="21600"/>
                    <a:pt x="0" y="16764"/>
                    <a:pt x="0" y="10800"/>
                  </a:cubicBezTo>
                  <a:lnTo>
                    <a:pt x="93" y="10800"/>
                  </a:lnTo>
                  <a:lnTo>
                    <a:pt x="0" y="10800"/>
                  </a:lnTo>
                  <a:moveTo>
                    <a:pt x="186" y="10800"/>
                  </a:moveTo>
                  <a:cubicBezTo>
                    <a:pt x="186" y="10851"/>
                    <a:pt x="144" y="10892"/>
                    <a:pt x="93" y="10892"/>
                  </a:cubicBezTo>
                  <a:cubicBezTo>
                    <a:pt x="43" y="10892"/>
                    <a:pt x="0" y="10851"/>
                    <a:pt x="0" y="10800"/>
                  </a:cubicBezTo>
                  <a:cubicBezTo>
                    <a:pt x="0" y="10748"/>
                    <a:pt x="42" y="10707"/>
                    <a:pt x="93" y="10707"/>
                  </a:cubicBezTo>
                  <a:cubicBezTo>
                    <a:pt x="144" y="10707"/>
                    <a:pt x="185" y="10749"/>
                    <a:pt x="185" y="10800"/>
                  </a:cubicBezTo>
                  <a:cubicBezTo>
                    <a:pt x="185" y="16661"/>
                    <a:pt x="4937" y="21414"/>
                    <a:pt x="10800" y="21414"/>
                  </a:cubicBezTo>
                  <a:cubicBezTo>
                    <a:pt x="16661" y="21414"/>
                    <a:pt x="21414" y="16662"/>
                    <a:pt x="21414" y="10800"/>
                  </a:cubicBezTo>
                  <a:cubicBezTo>
                    <a:pt x="21414" y="4938"/>
                    <a:pt x="16662" y="185"/>
                    <a:pt x="10800" y="185"/>
                  </a:cubicBezTo>
                  <a:lnTo>
                    <a:pt x="10800" y="93"/>
                  </a:lnTo>
                  <a:lnTo>
                    <a:pt x="10800" y="186"/>
                  </a:lnTo>
                  <a:cubicBezTo>
                    <a:pt x="4938" y="186"/>
                    <a:pt x="186" y="4938"/>
                    <a:pt x="186" y="10800"/>
                  </a:cubicBezTo>
                  <a:close/>
                </a:path>
              </a:pathLst>
            </a:custGeom>
            <a:solidFill>
              <a:srgbClr val="172C5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" name="Freeform 17"/>
            <p:cNvSpPr/>
            <p:nvPr/>
          </p:nvSpPr>
          <p:spPr>
            <a:xfrm>
              <a:off x="6217163" y="-568408"/>
              <a:ext cx="6185930" cy="5994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0" y="10800"/>
                  </a:moveTo>
                  <a:cubicBezTo>
                    <a:pt x="0" y="4836"/>
                    <a:pt x="4836" y="0"/>
                    <a:pt x="10800" y="0"/>
                  </a:cubicBezTo>
                  <a:lnTo>
                    <a:pt x="10800" y="93"/>
                  </a:lnTo>
                  <a:lnTo>
                    <a:pt x="10800" y="0"/>
                  </a:lnTo>
                  <a:cubicBezTo>
                    <a:pt x="16764" y="0"/>
                    <a:pt x="21600" y="4836"/>
                    <a:pt x="21600" y="10800"/>
                  </a:cubicBezTo>
                  <a:lnTo>
                    <a:pt x="21507" y="10800"/>
                  </a:lnTo>
                  <a:lnTo>
                    <a:pt x="21600" y="10800"/>
                  </a:lnTo>
                  <a:cubicBezTo>
                    <a:pt x="21600" y="16764"/>
                    <a:pt x="16764" y="21599"/>
                    <a:pt x="10800" y="21599"/>
                  </a:cubicBezTo>
                  <a:lnTo>
                    <a:pt x="10800" y="21507"/>
                  </a:lnTo>
                  <a:lnTo>
                    <a:pt x="10800" y="21599"/>
                  </a:lnTo>
                  <a:cubicBezTo>
                    <a:pt x="4836" y="21600"/>
                    <a:pt x="0" y="16764"/>
                    <a:pt x="0" y="10800"/>
                  </a:cubicBezTo>
                  <a:lnTo>
                    <a:pt x="93" y="10800"/>
                  </a:lnTo>
                  <a:lnTo>
                    <a:pt x="0" y="10800"/>
                  </a:lnTo>
                  <a:moveTo>
                    <a:pt x="186" y="10800"/>
                  </a:moveTo>
                  <a:cubicBezTo>
                    <a:pt x="186" y="10851"/>
                    <a:pt x="144" y="10892"/>
                    <a:pt x="93" y="10892"/>
                  </a:cubicBezTo>
                  <a:cubicBezTo>
                    <a:pt x="43" y="10892"/>
                    <a:pt x="0" y="10851"/>
                    <a:pt x="0" y="10800"/>
                  </a:cubicBezTo>
                  <a:cubicBezTo>
                    <a:pt x="0" y="10748"/>
                    <a:pt x="42" y="10707"/>
                    <a:pt x="93" y="10707"/>
                  </a:cubicBezTo>
                  <a:cubicBezTo>
                    <a:pt x="144" y="10707"/>
                    <a:pt x="185" y="10749"/>
                    <a:pt x="185" y="10800"/>
                  </a:cubicBezTo>
                  <a:cubicBezTo>
                    <a:pt x="185" y="16661"/>
                    <a:pt x="4937" y="21414"/>
                    <a:pt x="10800" y="21414"/>
                  </a:cubicBezTo>
                  <a:cubicBezTo>
                    <a:pt x="16661" y="21414"/>
                    <a:pt x="21414" y="16662"/>
                    <a:pt x="21414" y="10800"/>
                  </a:cubicBezTo>
                  <a:cubicBezTo>
                    <a:pt x="21414" y="4938"/>
                    <a:pt x="16662" y="185"/>
                    <a:pt x="10800" y="185"/>
                  </a:cubicBezTo>
                  <a:lnTo>
                    <a:pt x="10800" y="93"/>
                  </a:lnTo>
                  <a:lnTo>
                    <a:pt x="10800" y="186"/>
                  </a:lnTo>
                  <a:cubicBezTo>
                    <a:pt x="4938" y="186"/>
                    <a:pt x="186" y="4938"/>
                    <a:pt x="186" y="10800"/>
                  </a:cubicBezTo>
                  <a:close/>
                </a:path>
              </a:pathLst>
            </a:custGeom>
            <a:solidFill>
              <a:srgbClr val="172C5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3" name="TextBox 18"/>
            <p:cNvSpPr txBox="1"/>
            <p:nvPr/>
          </p:nvSpPr>
          <p:spPr>
            <a:xfrm>
              <a:off x="7444893" y="-520760"/>
              <a:ext cx="3730470" cy="1658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2600"/>
                </a:lnSpc>
                <a:defRPr b="1" sz="4000">
                  <a:solidFill>
                    <a:srgbClr val="7C4517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t>SAM</a:t>
              </a:r>
            </a:p>
            <a:p>
              <a:pPr algn="ctr">
                <a:lnSpc>
                  <a:spcPts val="2600"/>
                </a:lnSpc>
                <a:defRPr b="1" sz="4000">
                  <a:solidFill>
                    <a:srgbClr val="7C4517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</a:p>
            <a:p>
              <a:pPr algn="ctr">
                <a:lnSpc>
                  <a:spcPts val="2600"/>
                </a:lnSpc>
                <a:defRPr b="1" sz="3000">
                  <a:solidFill>
                    <a:srgbClr val="7C4517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t>62 M (2023)</a:t>
              </a:r>
            </a:p>
          </p:txBody>
        </p:sp>
        <p:sp>
          <p:nvSpPr>
            <p:cNvPr id="114" name="TextBox 18"/>
            <p:cNvSpPr txBox="1"/>
            <p:nvPr/>
          </p:nvSpPr>
          <p:spPr>
            <a:xfrm>
              <a:off x="7444893" y="2031352"/>
              <a:ext cx="3730470" cy="1658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ts val="2600"/>
                </a:lnSpc>
                <a:defRPr b="1" sz="4000">
                  <a:solidFill>
                    <a:srgbClr val="7C4517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t>SOM</a:t>
              </a:r>
            </a:p>
            <a:p>
              <a:pPr algn="ctr">
                <a:lnSpc>
                  <a:spcPts val="2600"/>
                </a:lnSpc>
                <a:defRPr b="1" sz="4000">
                  <a:solidFill>
                    <a:srgbClr val="7C4517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</a:p>
            <a:p>
              <a:pPr algn="ctr">
                <a:lnSpc>
                  <a:spcPts val="2600"/>
                </a:lnSpc>
                <a:defRPr b="1" sz="3000">
                  <a:solidFill>
                    <a:srgbClr val="7C4517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t>3~6M users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 3"/>
          <p:cNvSpPr/>
          <p:nvPr/>
        </p:nvSpPr>
        <p:spPr>
          <a:xfrm>
            <a:off x="0" y="0"/>
            <a:ext cx="228600" cy="10287000"/>
          </a:xfrm>
          <a:prstGeom prst="rect">
            <a:avLst/>
          </a:prstGeom>
          <a:solidFill>
            <a:srgbClr val="588157"/>
          </a:solid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TextBox 4"/>
          <p:cNvSpPr txBox="1"/>
          <p:nvPr/>
        </p:nvSpPr>
        <p:spPr>
          <a:xfrm>
            <a:off x="645727" y="343600"/>
            <a:ext cx="8763383" cy="69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b="1" sz="5400">
                <a:solidFill>
                  <a:srgbClr val="344E4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Revenue Opportunity</a:t>
            </a:r>
          </a:p>
        </p:txBody>
      </p:sp>
      <p:sp>
        <p:nvSpPr>
          <p:cNvPr id="121" name="TextBox 8"/>
          <p:cNvSpPr txBox="1"/>
          <p:nvPr/>
        </p:nvSpPr>
        <p:spPr>
          <a:xfrm>
            <a:off x="761999" y="9477375"/>
            <a:ext cx="17099282" cy="253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z="1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Sources: Cognitive Market Research (Adventure Tourism 2024), Grand View Research (Hiking Gear 2024), Outdoor Foundation (Participation 2024)</a:t>
            </a:r>
          </a:p>
        </p:txBody>
      </p:sp>
      <p:graphicFrame>
        <p:nvGraphicFramePr>
          <p:cNvPr id="122" name="Table 3"/>
          <p:cNvGraphicFramePr/>
          <p:nvPr/>
        </p:nvGraphicFramePr>
        <p:xfrm>
          <a:off x="2532529" y="1521995"/>
          <a:ext cx="13570922" cy="74886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4519406"/>
                <a:gridCol w="4519406"/>
                <a:gridCol w="4519406"/>
              </a:tblGrid>
              <a:tr h="1245996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</a:rPr>
                        <a:t>Revenue Stream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</a:rPr>
                        <a:t>ARPU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</a:rPr>
                        <a:t>Annual Revenue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1245996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600"/>
                        <a:t>Premium Subscription
$5.99~7.99/mo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600"/>
                        <a:t>3M users × 8% × $72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600"/>
                        <a:t>$17M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1245996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600"/>
                        <a:t>Group Tools
$30~50/mo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600"/>
                        <a:t>10,000 groups × $480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600"/>
                        <a:t>$5M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1245996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600"/>
                        <a:t>Gear Affiliate
5% per order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600"/>
                        <a:t>3M users × $5/year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600"/>
                        <a:t>$15M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1245996">
                <a:tc>
                  <a:txBody>
                    <a:bodyPr/>
                    <a:lstStyle/>
                    <a:p>
                      <a:pPr algn="l" defTabSz="457200">
                        <a:defRPr sz="26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600"/>
                        <a:t>Total Revenue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600"/>
                        <a:t>$37M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0" y="1920875"/>
            <a:ext cx="14530193" cy="6445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3144" t="8806" r="0" b="9543"/>
          <a:stretch>
            <a:fillRect/>
          </a:stretch>
        </p:blipFill>
        <p:spPr>
          <a:xfrm>
            <a:off x="-1" y="2476499"/>
            <a:ext cx="18377212" cy="6324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76475"/>
            <a:ext cx="18288000" cy="573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371" y="1562100"/>
            <a:ext cx="16389257" cy="777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6950"/>
            <a:ext cx="18288000" cy="10532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2095500"/>
            <a:ext cx="15573219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